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3" r:id="rId3"/>
    <p:sldId id="260" r:id="rId4"/>
    <p:sldId id="275" r:id="rId5"/>
    <p:sldId id="274" r:id="rId6"/>
    <p:sldId id="277" r:id="rId7"/>
    <p:sldId id="276" r:id="rId8"/>
    <p:sldId id="278" r:id="rId9"/>
    <p:sldId id="282" r:id="rId10"/>
    <p:sldId id="279" r:id="rId11"/>
    <p:sldId id="280" r:id="rId12"/>
    <p:sldId id="281" r:id="rId13"/>
    <p:sldId id="283"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5/8/2019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5"/>
          </p:nvPr>
        </p:nvSpPr>
        <p:spPr/>
        <p:txBody>
          <a:bodyPr/>
          <a:lstStyle/>
          <a:p>
            <a:fld id="{5AA46BEE-5574-412B-B498-3788E435FB52}" type="slidenum">
              <a:rPr lang="en-US" smtClean="0"/>
              <a:t>14</a:t>
            </a:fld>
            <a:endParaRPr lang="en-US"/>
          </a:p>
        </p:txBody>
      </p:sp>
    </p:spTree>
    <p:extLst>
      <p:ext uri="{BB962C8B-B14F-4D97-AF65-F5344CB8AC3E}">
        <p14:creationId xmlns:p14="http://schemas.microsoft.com/office/powerpoint/2010/main" val="340228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1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1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1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7.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799" y="4699504"/>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p>
        </p:txBody>
      </p:sp>
      <p:sp>
        <p:nvSpPr>
          <p:cNvPr id="7" name="Subtitle 2"/>
          <p:cNvSpPr>
            <a:spLocks noGrp="1"/>
          </p:cNvSpPr>
          <p:nvPr>
            <p:ph type="subTitle" idx="1"/>
          </p:nvPr>
        </p:nvSpPr>
        <p:spPr>
          <a:xfrm>
            <a:off x="1266263" y="1771955"/>
            <a:ext cx="6400800" cy="1143000"/>
          </a:xfrm>
        </p:spPr>
        <p:txBody>
          <a:bodyPr>
            <a:noAutofit/>
          </a:bodyPr>
          <a:lstStyle/>
          <a:p>
            <a:r>
              <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Innovative practices for </a:t>
            </a:r>
            <a:r>
              <a:rPr lang="en-US" b="1" dirty="0" err="1">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WRM</a:t>
            </a:r>
            <a:r>
              <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in Bulgaria</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3009899"/>
            <a:ext cx="7772400" cy="8382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b="1" dirty="0">
                <a:solidFill>
                  <a:schemeClr val="accent1">
                    <a:lumMod val="75000"/>
                  </a:schemeClr>
                </a:solidFill>
                <a:latin typeface="Calibri Light" pitchFamily="34" charset="0"/>
                <a:cs typeface="Calibri Light" pitchFamily="34" charset="0"/>
              </a:rPr>
              <a:t>Assoc. Prof. </a:t>
            </a:r>
            <a:r>
              <a:rPr lang="en-GB" sz="1800" b="1" dirty="0" err="1">
                <a:solidFill>
                  <a:schemeClr val="accent1">
                    <a:lumMod val="75000"/>
                  </a:schemeClr>
                </a:solidFill>
                <a:latin typeface="Calibri Light" pitchFamily="34" charset="0"/>
                <a:cs typeface="Calibri Light" pitchFamily="34" charset="0"/>
              </a:rPr>
              <a:t>Dr.</a:t>
            </a:r>
            <a:r>
              <a:rPr lang="en-GB" sz="1800" b="1" dirty="0">
                <a:solidFill>
                  <a:schemeClr val="accent1">
                    <a:lumMod val="75000"/>
                  </a:schemeClr>
                </a:solidFill>
                <a:latin typeface="Calibri Light" pitchFamily="34" charset="0"/>
                <a:cs typeface="Calibri Light" pitchFamily="34" charset="0"/>
              </a:rPr>
              <a:t> Eng. Petar Filkov</a:t>
            </a:r>
          </a:p>
          <a:p>
            <a:r>
              <a:rPr lang="en-GB" sz="1800" b="1" dirty="0">
                <a:solidFill>
                  <a:schemeClr val="accent1">
                    <a:lumMod val="75000"/>
                  </a:schemeClr>
                </a:solidFill>
                <a:latin typeface="Calibri Light" pitchFamily="34" charset="0"/>
                <a:cs typeface="Calibri Light" pitchFamily="34" charset="0"/>
              </a:rPr>
              <a:t>Assoc. Prof. </a:t>
            </a:r>
            <a:r>
              <a:rPr lang="en-GB" sz="1800" b="1" dirty="0" err="1">
                <a:solidFill>
                  <a:schemeClr val="accent1">
                    <a:lumMod val="75000"/>
                  </a:schemeClr>
                </a:solidFill>
                <a:latin typeface="Calibri Light" pitchFamily="34" charset="0"/>
                <a:cs typeface="Calibri Light" pitchFamily="34" charset="0"/>
              </a:rPr>
              <a:t>Dr.</a:t>
            </a:r>
            <a:r>
              <a:rPr lang="en-GB" sz="1800" b="1" dirty="0">
                <a:solidFill>
                  <a:schemeClr val="accent1">
                    <a:lumMod val="75000"/>
                  </a:schemeClr>
                </a:solidFill>
                <a:latin typeface="Calibri Light" pitchFamily="34" charset="0"/>
                <a:cs typeface="Calibri Light" pitchFamily="34" charset="0"/>
              </a:rPr>
              <a:t> Eng. Maria </a:t>
            </a:r>
            <a:r>
              <a:rPr lang="en-GB" sz="1800" b="1" dirty="0" err="1">
                <a:solidFill>
                  <a:schemeClr val="accent1">
                    <a:lumMod val="75000"/>
                  </a:schemeClr>
                </a:solidFill>
                <a:latin typeface="Calibri Light" pitchFamily="34" charset="0"/>
                <a:cs typeface="Calibri Light" pitchFamily="34" charset="0"/>
              </a:rPr>
              <a:t>Mavrova-Guirguinova</a:t>
            </a:r>
            <a:endParaRPr lang="sr-Latn-BA" sz="1800" b="1" dirty="0">
              <a:solidFill>
                <a:schemeClr val="accent1">
                  <a:lumMod val="75000"/>
                </a:schemeClr>
              </a:solidFill>
              <a:latin typeface="Calibri Light" pitchFamily="34" charset="0"/>
              <a:cs typeface="Calibri Light" pitchFamily="34" charset="0"/>
            </a:endParaRPr>
          </a:p>
          <a:p>
            <a:r>
              <a:rPr lang="en-GB" sz="1800" dirty="0">
                <a:solidFill>
                  <a:schemeClr val="accent1">
                    <a:lumMod val="75000"/>
                  </a:schemeClr>
                </a:solidFill>
                <a:latin typeface="Calibri Light" pitchFamily="34" charset="0"/>
                <a:cs typeface="Calibri Light" pitchFamily="34" charset="0"/>
              </a:rPr>
              <a:t>University of Architecture, Civil Engineering and Geodesy, Sofia, Bulgaria</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984015"/>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a:solidFill>
                  <a:schemeClr val="accent1">
                    <a:lumMod val="75000"/>
                  </a:schemeClr>
                </a:solidFill>
                <a:latin typeface="Calibri Light" pitchFamily="34" charset="0"/>
                <a:cs typeface="Calibri Light" pitchFamily="34" charset="0"/>
              </a:rPr>
              <a:t>Workshop on innovative practices in the EU water sector: barriers and opportunities </a:t>
            </a:r>
            <a:r>
              <a:rPr lang="en-US" sz="1800" dirty="0" err="1">
                <a:solidFill>
                  <a:schemeClr val="accent1">
                    <a:lumMod val="75000"/>
                  </a:schemeClr>
                </a:solidFill>
                <a:latin typeface="Calibri Light" pitchFamily="34" charset="0"/>
                <a:cs typeface="Calibri Light" pitchFamily="34" charset="0"/>
              </a:rPr>
              <a:t>BOKU</a:t>
            </a:r>
            <a:r>
              <a:rPr lang="en-US" sz="1800" dirty="0">
                <a:solidFill>
                  <a:schemeClr val="accent1">
                    <a:lumMod val="75000"/>
                  </a:schemeClr>
                </a:solidFill>
                <a:latin typeface="Calibri Light" pitchFamily="34" charset="0"/>
                <a:cs typeface="Calibri Light" pitchFamily="34" charset="0"/>
              </a:rPr>
              <a:t>, Vienna</a:t>
            </a:r>
            <a:r>
              <a:rPr lang="sr-Latn-BA" sz="1800" dirty="0">
                <a:solidFill>
                  <a:schemeClr val="accent1">
                    <a:lumMod val="75000"/>
                  </a:schemeClr>
                </a:solidFill>
                <a:latin typeface="Calibri Light" pitchFamily="34" charset="0"/>
                <a:cs typeface="Calibri Light" pitchFamily="34" charset="0"/>
              </a:rPr>
              <a:t>/ </a:t>
            </a:r>
            <a:r>
              <a:rPr lang="en-GB" sz="1800" dirty="0">
                <a:solidFill>
                  <a:schemeClr val="accent1">
                    <a:lumMod val="75000"/>
                  </a:schemeClr>
                </a:solidFill>
                <a:latin typeface="Calibri Light" pitchFamily="34" charset="0"/>
                <a:cs typeface="Calibri Light" pitchFamily="34" charset="0"/>
              </a:rPr>
              <a:t>08-10.05.2019</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r>
              <a:rPr lang="en-GB" sz="3600" b="1" dirty="0"/>
              <a:t> in Bulgaria</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pPr lvl="1">
              <a:buFont typeface="Wingdings" panose="05000000000000000000" pitchFamily="2" charset="2"/>
              <a:buChar char="Ø"/>
            </a:pPr>
            <a:r>
              <a:rPr lang="en-GB" sz="2400" dirty="0"/>
              <a:t>Irrigation and Hydropower</a:t>
            </a:r>
            <a:endParaRPr lang="en-GB" sz="2400" b="1" i="1" dirty="0"/>
          </a:p>
          <a:p>
            <a:pPr lvl="2">
              <a:buFont typeface="Wingdings" panose="05000000000000000000" pitchFamily="2" charset="2"/>
              <a:buChar char="ü"/>
            </a:pPr>
            <a:r>
              <a:rPr lang="en-GB" sz="2000" dirty="0"/>
              <a:t>Construction of </a:t>
            </a:r>
            <a:r>
              <a:rPr lang="en-GB" sz="2000" dirty="0" err="1"/>
              <a:t>HEPP</a:t>
            </a:r>
            <a:r>
              <a:rPr lang="en-GB" sz="2000" dirty="0"/>
              <a:t> on irrigation canals</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this is a well-known option.</a:t>
            </a:r>
          </a:p>
          <a:p>
            <a:pPr lvl="3">
              <a:buFont typeface="Calibri" panose="020F0502020204030204" pitchFamily="34" charset="0"/>
              <a:buChar char="‒"/>
            </a:pPr>
            <a:r>
              <a:rPr lang="en-GB" sz="1800" dirty="0"/>
              <a:t>Private </a:t>
            </a:r>
            <a:r>
              <a:rPr lang="en-GB" sz="1800" dirty="0" err="1"/>
              <a:t>HEPP</a:t>
            </a:r>
            <a:r>
              <a:rPr lang="en-GB" sz="1800" dirty="0"/>
              <a:t> installed on state-owned canals – this is an “</a:t>
            </a:r>
            <a:r>
              <a:rPr lang="en-GB" sz="1800" b="1" i="1" dirty="0"/>
              <a:t>innovation</a:t>
            </a:r>
            <a:r>
              <a:rPr lang="en-GB" sz="1800" dirty="0"/>
              <a:t>”!</a:t>
            </a:r>
          </a:p>
          <a:p>
            <a:pPr lvl="2">
              <a:buFont typeface="Wingdings" panose="05000000000000000000" pitchFamily="2" charset="2"/>
              <a:buChar char="ü"/>
            </a:pPr>
            <a:r>
              <a:rPr lang="en-GB" sz="2000" dirty="0"/>
              <a:t>Pulse operation of on-stream </a:t>
            </a:r>
            <a:r>
              <a:rPr lang="en-GB" sz="2000" dirty="0" err="1"/>
              <a:t>HEPP</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this is a </a:t>
            </a:r>
            <a:r>
              <a:rPr lang="en-GB" sz="1800" b="1" dirty="0"/>
              <a:t>crime</a:t>
            </a:r>
            <a:r>
              <a:rPr lang="en-GB" sz="1800" dirty="0"/>
              <a:t>.</a:t>
            </a:r>
          </a:p>
          <a:p>
            <a:pPr lvl="2">
              <a:buFont typeface="Wingdings" panose="05000000000000000000" pitchFamily="2" charset="2"/>
              <a:buChar char="ü"/>
            </a:pPr>
            <a:r>
              <a:rPr lang="en-GB" sz="2000" dirty="0"/>
              <a:t>Development of new construction of low head turbines/machines</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Yes</a:t>
            </a:r>
            <a:r>
              <a:rPr lang="en-GB" sz="1800" dirty="0"/>
              <a:t>.</a:t>
            </a:r>
          </a:p>
          <a:p>
            <a:pPr lvl="3">
              <a:buFont typeface="Calibri" panose="020F0502020204030204" pitchFamily="34" charset="0"/>
              <a:buChar char="‒"/>
            </a:pPr>
            <a:r>
              <a:rPr lang="en-GB" sz="1800" dirty="0"/>
              <a:t>Lots of potential, especially for use in irrigation canals</a:t>
            </a:r>
          </a:p>
          <a:p>
            <a:pPr lvl="4">
              <a:buFont typeface="Calibri" panose="020F0502020204030204" pitchFamily="34" charset="0"/>
              <a:buChar char="‒"/>
            </a:pPr>
            <a:r>
              <a:rPr lang="en-GB" sz="1600" dirty="0">
                <a:solidFill>
                  <a:srgbClr val="FF0000"/>
                </a:solidFill>
              </a:rPr>
              <a:t>But not private turbines installed on state-owned canals!</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441869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r>
              <a:rPr lang="en-GB" sz="3600" b="1" dirty="0"/>
              <a:t> in Bulgaria</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pPr lvl="1">
              <a:buFont typeface="Wingdings" panose="05000000000000000000" pitchFamily="2" charset="2"/>
              <a:buChar char="Ø"/>
            </a:pPr>
            <a:r>
              <a:rPr lang="en-GB" sz="2400" dirty="0"/>
              <a:t>Flood protection</a:t>
            </a:r>
            <a:endParaRPr lang="en-GB" sz="2400" b="1" i="1" dirty="0"/>
          </a:p>
          <a:p>
            <a:pPr lvl="2">
              <a:buFont typeface="Wingdings" panose="05000000000000000000" pitchFamily="2" charset="2"/>
              <a:buChar char="ü"/>
            </a:pPr>
            <a:r>
              <a:rPr lang="en-GB" sz="2000" dirty="0"/>
              <a:t> </a:t>
            </a:r>
            <a:r>
              <a:rPr lang="en-US" sz="2000" dirty="0"/>
              <a:t>Criteria and methods for identifying and classifying risk and identifying areas with a significant potential flood risk</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Just methods</a:t>
            </a:r>
          </a:p>
          <a:p>
            <a:pPr lvl="2">
              <a:buFont typeface="Wingdings" panose="05000000000000000000" pitchFamily="2" charset="2"/>
              <a:buChar char="ü"/>
            </a:pPr>
            <a:r>
              <a:rPr lang="en-GB" sz="2000" dirty="0"/>
              <a:t> </a:t>
            </a:r>
            <a:r>
              <a:rPr lang="en-US" sz="2000" dirty="0"/>
              <a:t>Uniform Criteria for Classification of Risks according to Flood Locations</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just criteria. </a:t>
            </a:r>
          </a:p>
          <a:p>
            <a:pPr lvl="3">
              <a:buFont typeface="Calibri" panose="020F0502020204030204" pitchFamily="34" charset="0"/>
              <a:buChar char="‒"/>
            </a:pPr>
            <a:r>
              <a:rPr lang="en-GB" sz="1800" dirty="0"/>
              <a:t>All title sounds stupid</a:t>
            </a:r>
          </a:p>
          <a:p>
            <a:pPr lvl="2">
              <a:buFont typeface="Wingdings" panose="05000000000000000000" pitchFamily="2" charset="2"/>
              <a:buChar char="ü"/>
            </a:pPr>
            <a:r>
              <a:rPr lang="en-GB" sz="2000" dirty="0"/>
              <a:t> </a:t>
            </a:r>
            <a:r>
              <a:rPr lang="en-US" sz="2000" dirty="0"/>
              <a:t>Methodology for assessing the threat and the risk of floods</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this is just a methodology</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3534718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r>
              <a:rPr lang="en-GB" sz="3600" b="1" dirty="0"/>
              <a:t> in Bulgaria</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pPr lvl="1">
              <a:buFont typeface="Wingdings" panose="05000000000000000000" pitchFamily="2" charset="2"/>
              <a:buChar char="Ø"/>
            </a:pPr>
            <a:r>
              <a:rPr lang="en-GB" sz="2400" dirty="0"/>
              <a:t>Water Supply and Sewerage/Sanitation</a:t>
            </a:r>
            <a:endParaRPr lang="en-GB" sz="2400" b="1" i="1" dirty="0"/>
          </a:p>
          <a:p>
            <a:pPr lvl="2">
              <a:buFont typeface="Wingdings" panose="05000000000000000000" pitchFamily="2" charset="2"/>
              <a:buChar char="ü"/>
            </a:pPr>
            <a:r>
              <a:rPr lang="en-GB" sz="2000" dirty="0"/>
              <a:t> </a:t>
            </a:r>
            <a:r>
              <a:rPr lang="en-US" sz="2000" dirty="0"/>
              <a:t>Algy-based wastewater treatment technology.</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Yes</a:t>
            </a:r>
            <a:r>
              <a:rPr lang="en-GB" sz="1800" dirty="0"/>
              <a:t>. </a:t>
            </a:r>
          </a:p>
          <a:p>
            <a:pPr lvl="3">
              <a:buFont typeface="Calibri" panose="020F0502020204030204" pitchFamily="34" charset="0"/>
              <a:buChar char="‒"/>
            </a:pPr>
            <a:r>
              <a:rPr lang="en-GB" sz="1800" dirty="0"/>
              <a:t>Need lots of work for practical implementation</a:t>
            </a:r>
          </a:p>
          <a:p>
            <a:pPr lvl="2">
              <a:buFont typeface="Wingdings" panose="05000000000000000000" pitchFamily="2" charset="2"/>
              <a:buChar char="ü"/>
            </a:pPr>
            <a:r>
              <a:rPr lang="en-GB" sz="2000" dirty="0"/>
              <a:t> </a:t>
            </a:r>
            <a:r>
              <a:rPr lang="en-US" sz="2000" dirty="0"/>
              <a:t>Circular economy policy for sustainable development in urban water management</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Yes</a:t>
            </a:r>
            <a:r>
              <a:rPr lang="en-GB" sz="1800" dirty="0"/>
              <a:t>. </a:t>
            </a:r>
          </a:p>
          <a:p>
            <a:pPr lvl="3">
              <a:buFont typeface="Calibri" panose="020F0502020204030204" pitchFamily="34" charset="0"/>
              <a:buChar char="‒"/>
            </a:pPr>
            <a:r>
              <a:rPr lang="en-GB" sz="1800" dirty="0"/>
              <a:t>A long way to go to implementation</a:t>
            </a:r>
          </a:p>
          <a:p>
            <a:pPr lvl="2">
              <a:buFont typeface="Wingdings" panose="05000000000000000000" pitchFamily="2" charset="2"/>
              <a:buChar char="ü"/>
            </a:pPr>
            <a:r>
              <a:rPr lang="en-GB" sz="2000" dirty="0"/>
              <a:t> Network pressure </a:t>
            </a:r>
            <a:r>
              <a:rPr lang="en-US" sz="2000" dirty="0"/>
              <a:t>decrease to fight losses</a:t>
            </a:r>
            <a:endParaRPr lang="en-GB" sz="2000" dirty="0"/>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old idea; written in students’ books</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1267037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EU and new Member States</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pPr lvl="1">
              <a:buFont typeface="Wingdings" panose="05000000000000000000" pitchFamily="2" charset="2"/>
              <a:buChar char="Ø"/>
            </a:pPr>
            <a:r>
              <a:rPr lang="en-GB" sz="2400" dirty="0"/>
              <a:t> Western Balkan countries heading for EU</a:t>
            </a:r>
            <a:endParaRPr lang="en-GB" sz="2400" b="1" i="1" dirty="0"/>
          </a:p>
          <a:p>
            <a:pPr lvl="2">
              <a:buFont typeface="Wingdings" panose="05000000000000000000" pitchFamily="2" charset="2"/>
              <a:buChar char="ü"/>
            </a:pPr>
            <a:r>
              <a:rPr lang="en-GB" sz="2000" dirty="0"/>
              <a:t> There is </a:t>
            </a:r>
            <a:r>
              <a:rPr lang="en-GB" sz="2000" i="1" dirty="0"/>
              <a:t>Brussel’s English</a:t>
            </a:r>
            <a:r>
              <a:rPr lang="en-GB" sz="2000" dirty="0"/>
              <a:t> (in addition to British and American)</a:t>
            </a:r>
          </a:p>
          <a:p>
            <a:pPr lvl="2">
              <a:buFont typeface="Wingdings" panose="05000000000000000000" pitchFamily="2" charset="2"/>
              <a:buChar char="ü"/>
            </a:pPr>
            <a:r>
              <a:rPr lang="en-GB" sz="2000" dirty="0"/>
              <a:t> In Bulgaria, there is Brussels’s Bulgarian</a:t>
            </a:r>
          </a:p>
          <a:p>
            <a:pPr lvl="3">
              <a:buFont typeface="Calibri" panose="020F0502020204030204" pitchFamily="34" charset="0"/>
              <a:buChar char="‒"/>
            </a:pPr>
            <a:r>
              <a:rPr lang="en-GB" sz="1800" dirty="0"/>
              <a:t>Mixture of Bulgarian and </a:t>
            </a:r>
            <a:r>
              <a:rPr lang="en-GB" sz="1800" dirty="0" err="1"/>
              <a:t>Bulgarianized</a:t>
            </a:r>
            <a:r>
              <a:rPr lang="en-GB" sz="1800" dirty="0"/>
              <a:t> English + “innovated” terms</a:t>
            </a:r>
          </a:p>
          <a:p>
            <a:pPr lvl="3">
              <a:buFont typeface="Calibri" panose="020F0502020204030204" pitchFamily="34" charset="0"/>
              <a:buChar char="‒"/>
            </a:pPr>
            <a:r>
              <a:rPr lang="en-GB" sz="1800" dirty="0"/>
              <a:t>Avoid this to happen with your own languages</a:t>
            </a:r>
          </a:p>
          <a:p>
            <a:pPr lvl="2">
              <a:buFont typeface="Wingdings" panose="05000000000000000000" pitchFamily="2" charset="2"/>
              <a:buChar char="ü"/>
            </a:pPr>
            <a:r>
              <a:rPr lang="en-GB" sz="2000" dirty="0"/>
              <a:t>Transposition of EU Legislation</a:t>
            </a:r>
            <a:r>
              <a:rPr lang="en-US" sz="2000" dirty="0"/>
              <a:t>.</a:t>
            </a:r>
            <a:endParaRPr lang="en-GB" sz="2000" dirty="0"/>
          </a:p>
          <a:p>
            <a:pPr lvl="3">
              <a:buFont typeface="Calibri" panose="020F0502020204030204" pitchFamily="34" charset="0"/>
              <a:buChar char="‒"/>
            </a:pPr>
            <a:r>
              <a:rPr lang="en-GB" sz="1800" dirty="0"/>
              <a:t>Beware of ersatz specialists and ignorant translators.</a:t>
            </a:r>
          </a:p>
          <a:p>
            <a:pPr lvl="3">
              <a:buFont typeface="Calibri" panose="020F0502020204030204" pitchFamily="34" charset="0"/>
              <a:buChar char="‒"/>
            </a:pPr>
            <a:r>
              <a:rPr lang="en-GB" sz="1800" dirty="0"/>
              <a:t>Insist water specialists and experts to work in the process.</a:t>
            </a:r>
          </a:p>
          <a:p>
            <a:pPr lvl="3">
              <a:buFont typeface="Calibri" panose="020F0502020204030204" pitchFamily="34" charset="0"/>
              <a:buChar char="‒"/>
            </a:pPr>
            <a:r>
              <a:rPr lang="en-GB" sz="1800" dirty="0"/>
              <a:t>Use already established own terminology instead of EU mishmash. </a:t>
            </a:r>
          </a:p>
          <a:p>
            <a:pPr lvl="2">
              <a:buFont typeface="Wingdings" panose="05000000000000000000" pitchFamily="2" charset="2"/>
              <a:buChar char="ü"/>
            </a:pPr>
            <a:r>
              <a:rPr lang="en-GB" sz="2000" dirty="0"/>
              <a:t>EU has to deal with different approaches, methods, problems and tendencies in </a:t>
            </a:r>
            <a:r>
              <a:rPr lang="en-GB" sz="2000" dirty="0" err="1"/>
              <a:t>WRM</a:t>
            </a:r>
            <a:r>
              <a:rPr lang="en-GB" sz="2000" dirty="0"/>
              <a:t> in different countries</a:t>
            </a:r>
          </a:p>
          <a:p>
            <a:pPr lvl="3">
              <a:buFont typeface="Calibri" panose="020F0502020204030204" pitchFamily="34" charset="0"/>
              <a:buChar char="‒"/>
            </a:pPr>
            <a:r>
              <a:rPr lang="en-GB" sz="1800" dirty="0"/>
              <a:t>Is it good for us, what is good for others?</a:t>
            </a:r>
          </a:p>
          <a:p>
            <a:pPr lvl="3">
              <a:buFont typeface="Calibri" panose="020F0502020204030204" pitchFamily="34" charset="0"/>
              <a:buChar char="‒"/>
            </a:pPr>
            <a:r>
              <a:rPr lang="en-US" sz="1800" b="1" dirty="0"/>
              <a:t>Not everything that glitters is gold</a:t>
            </a:r>
            <a:endParaRPr lang="en-GB" sz="1800" dirty="0"/>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410168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3063081"/>
            <a:ext cx="8455001" cy="731837"/>
          </a:xfrm>
        </p:spPr>
        <p:txBody>
          <a:bodyPr>
            <a:noAutofit/>
          </a:bodyPr>
          <a:lstStyle/>
          <a:p>
            <a:pPr marL="0" indent="0" algn="ctr">
              <a:spcBef>
                <a:spcPts val="300"/>
              </a:spcBef>
              <a:buNone/>
            </a:pPr>
            <a:r>
              <a:rPr lang="en-GB" sz="4000" b="1" dirty="0">
                <a:solidFill>
                  <a:schemeClr val="tx2">
                    <a:lumMod val="60000"/>
                    <a:lumOff val="40000"/>
                  </a:schemeClr>
                </a:solidFill>
              </a:rPr>
              <a:t>THANK YOU FOR YOUR PATIENCE!</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00796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199" y="1371600"/>
            <a:ext cx="8455001" cy="4754564"/>
          </a:xfrm>
        </p:spPr>
        <p:txBody>
          <a:bodyPr/>
          <a:lstStyle/>
          <a:p>
            <a:pPr marL="285750" indent="-285750" algn="just"/>
            <a:r>
              <a:rPr lang="en-GB" sz="2800" b="1" dirty="0"/>
              <a:t>Innovation</a:t>
            </a:r>
            <a:r>
              <a:rPr lang="en-GB" sz="2800" dirty="0"/>
              <a:t> (</a:t>
            </a:r>
            <a:r>
              <a:rPr lang="en-GB" sz="2800" i="1" dirty="0"/>
              <a:t>noun</a:t>
            </a:r>
            <a:r>
              <a:rPr lang="en-GB" sz="2800" dirty="0"/>
              <a:t>)</a:t>
            </a:r>
          </a:p>
          <a:p>
            <a:pPr lvl="1">
              <a:buFont typeface="Wingdings" panose="05000000000000000000" pitchFamily="2" charset="2"/>
              <a:buChar char="Ø"/>
            </a:pPr>
            <a:r>
              <a:rPr lang="en-GB" sz="2400" dirty="0"/>
              <a:t> </a:t>
            </a:r>
            <a:r>
              <a:rPr lang="en-US" sz="2400" b="1" dirty="0"/>
              <a:t>(the use of) a new idea or method </a:t>
            </a:r>
            <a:r>
              <a:rPr lang="en-US" sz="2400" dirty="0"/>
              <a:t>(</a:t>
            </a:r>
            <a:r>
              <a:rPr lang="en-US" sz="2400" i="1" dirty="0"/>
              <a:t>British English</a:t>
            </a:r>
            <a:r>
              <a:rPr lang="en-US" sz="2400" dirty="0"/>
              <a:t>)</a:t>
            </a:r>
          </a:p>
          <a:p>
            <a:pPr lvl="1">
              <a:buFont typeface="Wingdings" panose="05000000000000000000" pitchFamily="2" charset="2"/>
              <a:buChar char="Ø"/>
            </a:pPr>
            <a:r>
              <a:rPr lang="en-GB" sz="2400" dirty="0"/>
              <a:t> </a:t>
            </a:r>
            <a:r>
              <a:rPr lang="en-GB" sz="2400" b="1" dirty="0"/>
              <a:t>a new idea or method, or the use </a:t>
            </a:r>
            <a:r>
              <a:rPr lang="en-US" sz="2400" b="1" dirty="0"/>
              <a:t>of new ideas and methods</a:t>
            </a:r>
            <a:r>
              <a:rPr lang="en-GB" sz="2400" b="1" dirty="0"/>
              <a:t> </a:t>
            </a:r>
            <a:r>
              <a:rPr lang="en-GB" sz="2400" dirty="0"/>
              <a:t>(</a:t>
            </a:r>
            <a:r>
              <a:rPr lang="en-GB" sz="2400" i="1" dirty="0"/>
              <a:t>American English</a:t>
            </a:r>
            <a:r>
              <a:rPr lang="en-GB" sz="2400" dirty="0"/>
              <a:t>)</a:t>
            </a:r>
          </a:p>
          <a:p>
            <a:pPr marL="914400" lvl="2" indent="0">
              <a:buNone/>
            </a:pPr>
            <a:r>
              <a:rPr lang="en-GB" sz="2000" dirty="0"/>
              <a:t>Online Cambridge Dictionary</a:t>
            </a:r>
          </a:p>
          <a:p>
            <a:pPr marL="285750" indent="-285750" algn="just"/>
            <a:r>
              <a:rPr lang="en-GB" sz="2800" dirty="0"/>
              <a:t>Recently this word / term is used quite dully in Bulgaria</a:t>
            </a:r>
          </a:p>
          <a:p>
            <a:pPr marL="857250" lvl="1" indent="-457200" algn="just">
              <a:buFont typeface="Wingdings" panose="05000000000000000000" pitchFamily="2" charset="2"/>
              <a:buChar char="Ø"/>
            </a:pPr>
            <a:r>
              <a:rPr lang="en-GB" sz="2400" dirty="0"/>
              <a:t>literally reproduced</a:t>
            </a:r>
            <a:r>
              <a:rPr lang="bg-BG" sz="2400" dirty="0"/>
              <a:t>: „</a:t>
            </a:r>
            <a:r>
              <a:rPr lang="bg-BG" sz="2400" i="1" dirty="0"/>
              <a:t>иновация</a:t>
            </a:r>
            <a:r>
              <a:rPr lang="bg-BG" sz="2400" dirty="0"/>
              <a:t>“ (</a:t>
            </a:r>
            <a:r>
              <a:rPr lang="en-GB" sz="2400" i="1" dirty="0"/>
              <a:t>BG</a:t>
            </a:r>
            <a:r>
              <a:rPr lang="en-GB" sz="2400" dirty="0"/>
              <a:t>)</a:t>
            </a:r>
          </a:p>
          <a:p>
            <a:pPr marL="1257300" lvl="2" indent="-457200" algn="just">
              <a:buFont typeface="Wingdings" panose="05000000000000000000" pitchFamily="2" charset="2"/>
              <a:buChar char="ü"/>
            </a:pPr>
            <a:r>
              <a:rPr lang="en-GB" sz="2000" dirty="0"/>
              <a:t>instead of replacing it with an appropriate Bulgarian word or phrase</a:t>
            </a:r>
          </a:p>
          <a:p>
            <a:pPr marL="857250" lvl="1" indent="-457200" algn="just">
              <a:buFont typeface="Wingdings" panose="05000000000000000000" pitchFamily="2" charset="2"/>
              <a:buChar char="Ø"/>
            </a:pPr>
            <a:r>
              <a:rPr lang="en-GB" sz="2400" dirty="0"/>
              <a:t>frequent, often inappropriate use in hollow phrases</a:t>
            </a:r>
          </a:p>
          <a:p>
            <a:pPr marL="1257300" lvl="2" indent="-457200" algn="just">
              <a:buFont typeface="Wingdings" panose="05000000000000000000" pitchFamily="2" charset="2"/>
              <a:buChar char="ü"/>
            </a:pPr>
            <a:r>
              <a:rPr lang="en-GB" sz="2000" dirty="0"/>
              <a:t>people get sick of “</a:t>
            </a:r>
            <a:r>
              <a:rPr lang="en-GB" sz="2000" i="1" dirty="0"/>
              <a:t>innovations</a:t>
            </a:r>
            <a:r>
              <a:rPr lang="en-GB" sz="2000" dirty="0"/>
              <a:t>” and “</a:t>
            </a:r>
            <a:r>
              <a:rPr lang="en-GB" sz="2000" i="1" dirty="0"/>
              <a:t>innovative</a:t>
            </a:r>
            <a:r>
              <a:rPr lang="en-GB" sz="2000" dirty="0"/>
              <a:t>” </a:t>
            </a:r>
            <a:endParaRPr lang="bg-BG" sz="2000" dirty="0"/>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660606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Water Resources Management</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r>
              <a:rPr lang="en-GB" sz="2800" dirty="0"/>
              <a:t>What do we mean saying “</a:t>
            </a:r>
            <a:r>
              <a:rPr lang="en-GB" sz="2800" i="1" dirty="0"/>
              <a:t>Water Resources Management</a:t>
            </a:r>
            <a:r>
              <a:rPr lang="en-GB" sz="2800" dirty="0"/>
              <a:t>”?</a:t>
            </a:r>
          </a:p>
          <a:p>
            <a:pPr lvl="1">
              <a:buFont typeface="Wingdings" panose="05000000000000000000" pitchFamily="2" charset="2"/>
              <a:buChar char="Ø"/>
            </a:pPr>
            <a:r>
              <a:rPr lang="en-GB" sz="2400" dirty="0"/>
              <a:t> A new term by which we try to mark all activities related to water engineering? </a:t>
            </a:r>
            <a:endParaRPr lang="en-GB" sz="2400" b="1" dirty="0"/>
          </a:p>
          <a:p>
            <a:pPr lvl="2">
              <a:buFont typeface="Wingdings" panose="05000000000000000000" pitchFamily="2" charset="2"/>
              <a:buChar char="ü"/>
            </a:pPr>
            <a:r>
              <a:rPr lang="en-GB" sz="2000" b="1" dirty="0"/>
              <a:t> </a:t>
            </a:r>
            <a:r>
              <a:rPr lang="en-GB" sz="2000" i="1" dirty="0"/>
              <a:t>Water Supply and Sewerage</a:t>
            </a:r>
          </a:p>
          <a:p>
            <a:pPr lvl="2">
              <a:buFont typeface="Wingdings" panose="05000000000000000000" pitchFamily="2" charset="2"/>
              <a:buChar char="ü"/>
            </a:pPr>
            <a:r>
              <a:rPr lang="en-GB" sz="2000" dirty="0"/>
              <a:t> </a:t>
            </a:r>
            <a:r>
              <a:rPr lang="en-GB" sz="2000" i="1" dirty="0"/>
              <a:t>Irrigation and Drainage Engineering</a:t>
            </a:r>
          </a:p>
          <a:p>
            <a:pPr lvl="2">
              <a:buFont typeface="Wingdings" panose="05000000000000000000" pitchFamily="2" charset="2"/>
              <a:buChar char="ü"/>
            </a:pPr>
            <a:r>
              <a:rPr lang="en-GB" sz="2000" dirty="0"/>
              <a:t> </a:t>
            </a:r>
            <a:r>
              <a:rPr lang="en-GB" sz="2000" i="1" dirty="0"/>
              <a:t>Hydropower Engineering</a:t>
            </a:r>
          </a:p>
          <a:p>
            <a:pPr lvl="2">
              <a:buFont typeface="Wingdings" panose="05000000000000000000" pitchFamily="2" charset="2"/>
              <a:buChar char="ü"/>
            </a:pPr>
            <a:r>
              <a:rPr lang="en-GB" sz="2000" i="1" dirty="0"/>
              <a:t> or Hydraulic/Water engineering (in Western European countries)</a:t>
            </a:r>
          </a:p>
          <a:p>
            <a:pPr lvl="1">
              <a:buFont typeface="Wingdings" panose="05000000000000000000" pitchFamily="2" charset="2"/>
              <a:buChar char="Ø"/>
            </a:pPr>
            <a:r>
              <a:rPr lang="en-GB" sz="2400" dirty="0"/>
              <a:t> Do the straightforward understanding of “traditional” water engineering specialities in Eastern Europe is replaced by new, extensive term? </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20" name="Текстово поле 19">
            <a:extLst>
              <a:ext uri="{FF2B5EF4-FFF2-40B4-BE49-F238E27FC236}">
                <a16:creationId xmlns:a16="http://schemas.microsoft.com/office/drawing/2014/main" id="{63805B21-7882-405A-9225-D518887C4389}"/>
              </a:ext>
            </a:extLst>
          </p:cNvPr>
          <p:cNvSpPr txBox="1"/>
          <p:nvPr/>
        </p:nvSpPr>
        <p:spPr>
          <a:xfrm>
            <a:off x="5984255" y="3453081"/>
            <a:ext cx="1864135" cy="369332"/>
          </a:xfrm>
          <a:prstGeom prst="rect">
            <a:avLst/>
          </a:prstGeom>
          <a:noFill/>
        </p:spPr>
        <p:txBody>
          <a:bodyPr wrap="square" rtlCol="0">
            <a:spAutoFit/>
          </a:bodyPr>
          <a:lstStyle/>
          <a:p>
            <a:r>
              <a:rPr lang="en-GB" i="1" dirty="0">
                <a:sym typeface="Symbol" panose="05050102010706020507" pitchFamily="18" charset="2"/>
              </a:rPr>
              <a:t>in Eastern Europe</a:t>
            </a:r>
          </a:p>
        </p:txBody>
      </p:sp>
      <p:sp>
        <p:nvSpPr>
          <p:cNvPr id="21" name="Текстово поле 20">
            <a:extLst>
              <a:ext uri="{FF2B5EF4-FFF2-40B4-BE49-F238E27FC236}">
                <a16:creationId xmlns:a16="http://schemas.microsoft.com/office/drawing/2014/main" id="{BFBDC641-3C07-4732-A6DC-CC659A72DD63}"/>
              </a:ext>
            </a:extLst>
          </p:cNvPr>
          <p:cNvSpPr txBox="1"/>
          <p:nvPr/>
        </p:nvSpPr>
        <p:spPr>
          <a:xfrm>
            <a:off x="5541505" y="2901764"/>
            <a:ext cx="442750" cy="1384995"/>
          </a:xfrm>
          <a:prstGeom prst="rect">
            <a:avLst/>
          </a:prstGeom>
          <a:noFill/>
        </p:spPr>
        <p:txBody>
          <a:bodyPr wrap="none" rtlCol="0">
            <a:spAutoFit/>
          </a:bodyPr>
          <a:lstStyle/>
          <a:p>
            <a:r>
              <a:rPr lang="en-GB" sz="8400" dirty="0">
                <a:latin typeface="Fences" pitchFamily="2" charset="0"/>
                <a:cs typeface="Calibri Light" panose="020F0302020204030204" pitchFamily="34" charset="0"/>
              </a:rPr>
              <a:t>}</a:t>
            </a:r>
            <a:endParaRPr lang="bg-BG" sz="8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32684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Water Resources Management</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r>
              <a:rPr lang="en-GB" sz="2800" dirty="0"/>
              <a:t>What do we mean saying “Water Resources Management”?</a:t>
            </a:r>
          </a:p>
          <a:p>
            <a:pPr lvl="1">
              <a:buFont typeface="Wingdings" panose="05000000000000000000" pitchFamily="2" charset="2"/>
              <a:buChar char="Ø"/>
            </a:pPr>
            <a:r>
              <a:rPr lang="en-GB" sz="2400" dirty="0"/>
              <a:t> Is this “management” </a:t>
            </a:r>
            <a:r>
              <a:rPr lang="en-GB" sz="2400" b="1" i="1" dirty="0"/>
              <a:t>exclude</a:t>
            </a:r>
            <a:r>
              <a:rPr lang="en-GB" sz="2400" dirty="0"/>
              <a:t> civil engineering activities – design, construction, maintenance? </a:t>
            </a:r>
          </a:p>
          <a:p>
            <a:pPr lvl="1">
              <a:buFont typeface="Wingdings" panose="05000000000000000000" pitchFamily="2" charset="2"/>
              <a:buChar char="Ø"/>
            </a:pPr>
            <a:r>
              <a:rPr lang="en-GB" sz="2400" dirty="0"/>
              <a:t>Do we </a:t>
            </a:r>
            <a:r>
              <a:rPr lang="en-GB" sz="2400" b="1" i="1" dirty="0"/>
              <a:t>confess</a:t>
            </a:r>
            <a:r>
              <a:rPr lang="en-GB" sz="2400" dirty="0"/>
              <a:t> that all possible water systems, structures and facilities in Europe are already constructed and we just have “to manage” them? </a:t>
            </a:r>
          </a:p>
          <a:p>
            <a:pPr lvl="1">
              <a:buFont typeface="Wingdings" panose="05000000000000000000" pitchFamily="2" charset="2"/>
              <a:buChar char="Ø"/>
            </a:pPr>
            <a:r>
              <a:rPr lang="en-GB" sz="2400" dirty="0"/>
              <a:t> What do we understand under the term “management”?</a:t>
            </a:r>
          </a:p>
          <a:p>
            <a:pPr lvl="2">
              <a:buFont typeface="Wingdings" panose="05000000000000000000" pitchFamily="2" charset="2"/>
              <a:buChar char="ü"/>
            </a:pPr>
            <a:r>
              <a:rPr lang="en-GB" sz="2000" dirty="0"/>
              <a:t> “Governance” or “Planning”, or “Control”? </a:t>
            </a:r>
          </a:p>
          <a:p>
            <a:pPr lvl="2">
              <a:buFont typeface="Wingdings" panose="05000000000000000000" pitchFamily="2" charset="2"/>
              <a:buChar char="ü"/>
            </a:pPr>
            <a:r>
              <a:rPr lang="en-GB" sz="2000" dirty="0"/>
              <a:t> “Maintenance” of existing systems?</a:t>
            </a:r>
          </a:p>
          <a:p>
            <a:pPr lvl="2">
              <a:buFont typeface="Wingdings" panose="05000000000000000000" pitchFamily="2" charset="2"/>
              <a:buChar char="ü"/>
            </a:pPr>
            <a:r>
              <a:rPr lang="en-GB" sz="2000" dirty="0"/>
              <a:t> Or all these activities combined into one? </a:t>
            </a:r>
            <a:endParaRPr lang="bg-BG" sz="2000" dirty="0"/>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23551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r>
              <a:rPr lang="en-GB" sz="2800" dirty="0"/>
              <a:t>Depending on the answer to above questions, there are different answers to what innovations are in </a:t>
            </a:r>
            <a:r>
              <a:rPr lang="en-GB" sz="2800" dirty="0" err="1"/>
              <a:t>WRM</a:t>
            </a:r>
            <a:r>
              <a:rPr lang="en-GB" sz="2800" dirty="0"/>
              <a:t> in Bulgaria</a:t>
            </a:r>
          </a:p>
          <a:p>
            <a:pPr lvl="1">
              <a:buFont typeface="Wingdings" panose="05000000000000000000" pitchFamily="2" charset="2"/>
              <a:buChar char="Ø"/>
            </a:pPr>
            <a:r>
              <a:rPr lang="en-GB" sz="2400" dirty="0"/>
              <a:t> If we speak about </a:t>
            </a:r>
            <a:r>
              <a:rPr lang="en-GB" sz="2400" dirty="0" err="1"/>
              <a:t>WRM</a:t>
            </a:r>
            <a:r>
              <a:rPr lang="en-GB" sz="2400" dirty="0"/>
              <a:t> in global (country) scale, the answer will be – </a:t>
            </a:r>
            <a:r>
              <a:rPr lang="en-GB" sz="2400" b="1" dirty="0"/>
              <a:t>no</a:t>
            </a:r>
            <a:r>
              <a:rPr lang="en-GB" sz="2400" dirty="0"/>
              <a:t> innovations!</a:t>
            </a:r>
          </a:p>
          <a:p>
            <a:pPr lvl="2">
              <a:buFont typeface="Wingdings" panose="05000000000000000000" pitchFamily="2" charset="2"/>
              <a:buChar char="ü"/>
            </a:pPr>
            <a:r>
              <a:rPr lang="en-GB" sz="2000" dirty="0"/>
              <a:t> no </a:t>
            </a:r>
            <a:r>
              <a:rPr lang="en-US" sz="2000" dirty="0"/>
              <a:t>new ideas and methods on state level</a:t>
            </a:r>
            <a:endParaRPr lang="en-GB" sz="2000" dirty="0"/>
          </a:p>
          <a:p>
            <a:pPr lvl="1">
              <a:buFont typeface="Wingdings" panose="05000000000000000000" pitchFamily="2" charset="2"/>
              <a:buChar char="Ø"/>
            </a:pPr>
            <a:r>
              <a:rPr lang="en-GB" sz="2400" dirty="0"/>
              <a:t>If we speak about </a:t>
            </a:r>
            <a:r>
              <a:rPr lang="en-GB" sz="2400" dirty="0" err="1"/>
              <a:t>WRM</a:t>
            </a:r>
            <a:r>
              <a:rPr lang="en-GB" sz="2400" dirty="0"/>
              <a:t> as a replacement of all “traditional” activities related to water engineering, the answer will be – </a:t>
            </a:r>
            <a:r>
              <a:rPr lang="en-GB" sz="2400" b="1" dirty="0"/>
              <a:t>yes</a:t>
            </a:r>
            <a:r>
              <a:rPr lang="en-GB" sz="2400" dirty="0"/>
              <a:t>, there are some innovations.</a:t>
            </a:r>
          </a:p>
          <a:p>
            <a:pPr lvl="2">
              <a:buFont typeface="Wingdings" panose="05000000000000000000" pitchFamily="2" charset="2"/>
              <a:buChar char="Ø"/>
            </a:pPr>
            <a:r>
              <a:rPr lang="en-GB" sz="2000" dirty="0"/>
              <a:t> in Water Supply and Sewerage</a:t>
            </a:r>
          </a:p>
          <a:p>
            <a:pPr lvl="2">
              <a:buFont typeface="Wingdings" panose="05000000000000000000" pitchFamily="2" charset="2"/>
              <a:buChar char="Ø"/>
            </a:pPr>
            <a:r>
              <a:rPr lang="en-GB" sz="2000" dirty="0"/>
              <a:t> in Irrigation, in Hydropower production</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421993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r>
              <a:rPr lang="en-GB" sz="2800" dirty="0" err="1"/>
              <a:t>WRM</a:t>
            </a:r>
            <a:r>
              <a:rPr lang="en-GB" sz="2800" dirty="0"/>
              <a:t> on country scale</a:t>
            </a:r>
          </a:p>
          <a:p>
            <a:pPr lvl="1">
              <a:buFont typeface="Wingdings" panose="05000000000000000000" pitchFamily="2" charset="2"/>
              <a:buChar char="Ø"/>
            </a:pPr>
            <a:r>
              <a:rPr lang="en-GB" sz="2400" dirty="0"/>
              <a:t> Nothing new, neither </a:t>
            </a:r>
            <a:r>
              <a:rPr lang="en-GB" sz="2400" b="1" i="1" dirty="0"/>
              <a:t>innovative</a:t>
            </a:r>
          </a:p>
          <a:p>
            <a:pPr lvl="2">
              <a:buFont typeface="Wingdings" panose="05000000000000000000" pitchFamily="2" charset="2"/>
              <a:buChar char="ü"/>
            </a:pPr>
            <a:r>
              <a:rPr lang="en-GB" sz="2000" dirty="0"/>
              <a:t> There is even no method for estimation of water resources of surface water bodies </a:t>
            </a:r>
          </a:p>
          <a:p>
            <a:pPr lvl="2">
              <a:buFont typeface="Wingdings" panose="05000000000000000000" pitchFamily="2" charset="2"/>
              <a:buChar char="ü"/>
            </a:pPr>
            <a:r>
              <a:rPr lang="en-GB" sz="2000" dirty="0"/>
              <a:t>OK, there is a method, and water resources of underground water bodies is estimated</a:t>
            </a:r>
          </a:p>
          <a:p>
            <a:pPr lvl="3">
              <a:buFont typeface="Calibri" panose="020F0502020204030204" pitchFamily="34" charset="0"/>
              <a:buChar char="‒"/>
            </a:pPr>
            <a:r>
              <a:rPr lang="en-GB" sz="1800" dirty="0"/>
              <a:t>But is it “innovative”?</a:t>
            </a:r>
          </a:p>
          <a:p>
            <a:pPr lvl="1">
              <a:buFont typeface="Wingdings" panose="05000000000000000000" pitchFamily="2" charset="2"/>
              <a:buChar char="Ø"/>
            </a:pPr>
            <a:r>
              <a:rPr lang="en-GB" sz="2400" dirty="0"/>
              <a:t> Even “integrated water management” is translated literally, ignoring the fact that there is an existing term in Bulgaria (and we did and do such kind of management).</a:t>
            </a:r>
          </a:p>
          <a:p>
            <a:pPr lvl="2">
              <a:buFont typeface="Wingdings" panose="05000000000000000000" pitchFamily="2" charset="2"/>
              <a:buChar char="Ø"/>
            </a:pPr>
            <a:r>
              <a:rPr lang="en-GB" sz="2000" dirty="0"/>
              <a:t> </a:t>
            </a:r>
            <a:r>
              <a:rPr lang="en-GB" sz="2000" i="1" dirty="0"/>
              <a:t>Ignorance</a:t>
            </a:r>
            <a:r>
              <a:rPr lang="en-GB" sz="2000" dirty="0"/>
              <a:t> of translators of EU documents;</a:t>
            </a:r>
          </a:p>
          <a:p>
            <a:pPr lvl="2">
              <a:buFont typeface="Wingdings" panose="05000000000000000000" pitchFamily="2" charset="2"/>
              <a:buChar char="Ø"/>
            </a:pPr>
            <a:r>
              <a:rPr lang="en-GB" sz="2000" dirty="0"/>
              <a:t> </a:t>
            </a:r>
            <a:r>
              <a:rPr lang="en-GB" sz="2000" i="1" dirty="0"/>
              <a:t>No specialists </a:t>
            </a:r>
            <a:r>
              <a:rPr lang="en-GB" sz="2000" dirty="0"/>
              <a:t>were involved in adaptation of EU legislation in Bulgaria (or </a:t>
            </a:r>
            <a:r>
              <a:rPr lang="en-GB" sz="2000" b="1" i="1" dirty="0"/>
              <a:t>ersatz</a:t>
            </a:r>
            <a:r>
              <a:rPr lang="en-GB" sz="2000" dirty="0"/>
              <a:t> specialist were involved)</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366451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r>
              <a:rPr lang="en-GB" sz="2800" dirty="0" err="1"/>
              <a:t>WRM</a:t>
            </a:r>
            <a:r>
              <a:rPr lang="en-GB" sz="2800" dirty="0"/>
              <a:t> as an extensive term</a:t>
            </a:r>
          </a:p>
          <a:p>
            <a:pPr lvl="1">
              <a:buFont typeface="Wingdings" panose="05000000000000000000" pitchFamily="2" charset="2"/>
              <a:buChar char="Ø"/>
            </a:pPr>
            <a:r>
              <a:rPr lang="en-GB" sz="2400" dirty="0"/>
              <a:t> Why do we (have to) change </a:t>
            </a:r>
            <a:r>
              <a:rPr lang="en-GB" sz="2400" i="1" dirty="0"/>
              <a:t>irrigation</a:t>
            </a:r>
            <a:r>
              <a:rPr lang="en-GB" sz="2400" dirty="0"/>
              <a:t> with </a:t>
            </a:r>
            <a:r>
              <a:rPr lang="en-GB" sz="2400" i="1" dirty="0"/>
              <a:t>water management in agriculture</a:t>
            </a:r>
            <a:r>
              <a:rPr lang="en-GB" sz="2400" dirty="0"/>
              <a:t>?</a:t>
            </a:r>
            <a:endParaRPr lang="en-GB" sz="2400" b="1" i="1" dirty="0"/>
          </a:p>
          <a:p>
            <a:pPr lvl="2">
              <a:buFont typeface="Wingdings" panose="05000000000000000000" pitchFamily="2" charset="2"/>
              <a:buChar char="ü"/>
            </a:pPr>
            <a:r>
              <a:rPr lang="en-GB" sz="2000" dirty="0"/>
              <a:t> To sound more </a:t>
            </a:r>
            <a:r>
              <a:rPr lang="en-GB" sz="2000" i="1" dirty="0"/>
              <a:t>modern</a:t>
            </a:r>
            <a:r>
              <a:rPr lang="en-GB" sz="2000" dirty="0"/>
              <a:t> or </a:t>
            </a:r>
            <a:r>
              <a:rPr lang="en-GB" sz="2000" i="1" dirty="0"/>
              <a:t>innovative</a:t>
            </a:r>
            <a:r>
              <a:rPr lang="en-GB" sz="2000" dirty="0"/>
              <a:t>? </a:t>
            </a:r>
          </a:p>
          <a:p>
            <a:pPr lvl="1">
              <a:buFont typeface="Wingdings" panose="05000000000000000000" pitchFamily="2" charset="2"/>
              <a:buChar char="Ø"/>
            </a:pPr>
            <a:r>
              <a:rPr lang="en-GB" sz="2400" dirty="0"/>
              <a:t> Why do we (have to) speak about </a:t>
            </a:r>
            <a:r>
              <a:rPr lang="en-GB" sz="2400" i="1" dirty="0"/>
              <a:t>urban water management </a:t>
            </a:r>
            <a:r>
              <a:rPr lang="en-GB" sz="2400" dirty="0"/>
              <a:t>instead of </a:t>
            </a:r>
            <a:r>
              <a:rPr lang="en-GB" sz="2400" i="1" dirty="0"/>
              <a:t>water supply and sewerage/sanitation</a:t>
            </a:r>
            <a:r>
              <a:rPr lang="en-GB" sz="2400" dirty="0"/>
              <a:t>? </a:t>
            </a:r>
          </a:p>
          <a:p>
            <a:pPr lvl="1">
              <a:buFont typeface="Wingdings" panose="05000000000000000000" pitchFamily="2" charset="2"/>
              <a:buChar char="Ø"/>
            </a:pPr>
            <a:r>
              <a:rPr lang="en-GB" sz="2400" dirty="0"/>
              <a:t> What kind of management is a </a:t>
            </a:r>
            <a:r>
              <a:rPr lang="en-GB" sz="2400" i="1" dirty="0"/>
              <a:t>Flood protection</a:t>
            </a:r>
            <a:r>
              <a:rPr lang="en-GB" sz="2400" dirty="0"/>
              <a:t>? </a:t>
            </a:r>
          </a:p>
          <a:p>
            <a:pPr lvl="2">
              <a:buFont typeface="Wingdings" panose="05000000000000000000" pitchFamily="2" charset="2"/>
              <a:buChar char="Ø"/>
            </a:pPr>
            <a:r>
              <a:rPr lang="en-GB" sz="2000" dirty="0"/>
              <a:t> Of course, </a:t>
            </a:r>
            <a:r>
              <a:rPr lang="en-GB" sz="2000" i="1" dirty="0"/>
              <a:t>Flood Risk Management</a:t>
            </a:r>
          </a:p>
          <a:p>
            <a:pPr lvl="1">
              <a:buFont typeface="Wingdings" panose="05000000000000000000" pitchFamily="2" charset="2"/>
              <a:buChar char="Ø"/>
            </a:pPr>
            <a:r>
              <a:rPr lang="en-GB" sz="2400" dirty="0"/>
              <a:t>What is actually a Hydropower engineering?</a:t>
            </a:r>
          </a:p>
          <a:p>
            <a:pPr lvl="2">
              <a:buFont typeface="Wingdings" panose="05000000000000000000" pitchFamily="2" charset="2"/>
              <a:buChar char="Ø"/>
            </a:pPr>
            <a:r>
              <a:rPr lang="en-GB" sz="2000" dirty="0"/>
              <a:t> </a:t>
            </a:r>
            <a:r>
              <a:rPr lang="en-GB" sz="2000" i="1" dirty="0"/>
              <a:t>Renewable sources management?</a:t>
            </a:r>
            <a:endParaRPr lang="en-GB" sz="2000" dirty="0"/>
          </a:p>
          <a:p>
            <a:pPr lvl="2">
              <a:buFont typeface="Wingdings" panose="05000000000000000000" pitchFamily="2" charset="2"/>
              <a:buChar char="Ø"/>
            </a:pPr>
            <a:r>
              <a:rPr lang="en-GB" sz="2000" dirty="0"/>
              <a:t> </a:t>
            </a:r>
            <a:r>
              <a:rPr lang="en-GB" sz="2000" i="1" dirty="0"/>
              <a:t>…..</a:t>
            </a:r>
            <a:r>
              <a:rPr lang="en-GB" sz="2000" dirty="0"/>
              <a:t>.</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317182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r>
              <a:rPr lang="en-GB" sz="3600" b="1" dirty="0"/>
              <a:t> in Bulgaria</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200" y="1371600"/>
            <a:ext cx="8229600" cy="4754564"/>
          </a:xfrm>
        </p:spPr>
        <p:txBody>
          <a:bodyPr>
            <a:noAutofit/>
          </a:bodyPr>
          <a:lstStyle/>
          <a:p>
            <a:r>
              <a:rPr lang="en-GB" sz="2800" dirty="0"/>
              <a:t>Apart from above problems…</a:t>
            </a:r>
            <a:endParaRPr lang="en-GB" sz="2800" i="1" dirty="0"/>
          </a:p>
          <a:p>
            <a:pPr lvl="1">
              <a:buFont typeface="Wingdings" panose="05000000000000000000" pitchFamily="2" charset="2"/>
              <a:buChar char="Ø"/>
            </a:pPr>
            <a:r>
              <a:rPr lang="en-GB" sz="2400" dirty="0"/>
              <a:t> Irrigation</a:t>
            </a:r>
            <a:endParaRPr lang="en-GB" sz="2400" b="1" i="1" dirty="0"/>
          </a:p>
          <a:p>
            <a:pPr lvl="2">
              <a:buFont typeface="Wingdings" panose="05000000000000000000" pitchFamily="2" charset="2"/>
              <a:buChar char="ü"/>
            </a:pPr>
            <a:r>
              <a:rPr lang="en-GB" sz="2000" dirty="0"/>
              <a:t> Use of drip systems for irrigation of maize</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this is extravagance.</a:t>
            </a:r>
          </a:p>
          <a:p>
            <a:pPr lvl="3">
              <a:buFont typeface="Calibri" panose="020F0502020204030204" pitchFamily="34" charset="0"/>
              <a:buChar char="‒"/>
            </a:pPr>
            <a:r>
              <a:rPr lang="en-GB" sz="1800" dirty="0"/>
              <a:t>Technically possible; Doubtful economic effect</a:t>
            </a:r>
          </a:p>
          <a:p>
            <a:pPr lvl="2">
              <a:buFont typeface="Wingdings" panose="05000000000000000000" pitchFamily="2" charset="2"/>
              <a:buChar char="ü"/>
            </a:pPr>
            <a:r>
              <a:rPr lang="en-GB" sz="2000" dirty="0"/>
              <a:t> Use of drip systems for irrigation of rice</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this is </a:t>
            </a:r>
            <a:r>
              <a:rPr lang="en-GB" sz="1800" b="1" dirty="0"/>
              <a:t>NONSENSE</a:t>
            </a:r>
            <a:r>
              <a:rPr lang="en-GB" sz="1800" dirty="0"/>
              <a:t>!</a:t>
            </a:r>
          </a:p>
          <a:p>
            <a:pPr lvl="2">
              <a:buFont typeface="Wingdings" panose="05000000000000000000" pitchFamily="2" charset="2"/>
              <a:buChar char="ü"/>
            </a:pPr>
            <a:r>
              <a:rPr lang="en-GB" sz="2000" dirty="0"/>
              <a:t> Use of “smart systems” to irrigate at exact time with exact dose</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No</a:t>
            </a:r>
            <a:r>
              <a:rPr lang="en-GB" sz="1800" dirty="0"/>
              <a:t>, this is an old concept/problem.</a:t>
            </a:r>
          </a:p>
          <a:p>
            <a:pPr lvl="3">
              <a:buFont typeface="Calibri" panose="020F0502020204030204" pitchFamily="34" charset="0"/>
              <a:buChar char="‒"/>
            </a:pPr>
            <a:r>
              <a:rPr lang="en-GB" sz="1800" dirty="0"/>
              <a:t>Advance in technologies and technics made it affordable as costs</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668491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86DA703-4567-44EC-BD23-1CF575CFA6C2}"/>
              </a:ext>
            </a:extLst>
          </p:cNvPr>
          <p:cNvSpPr>
            <a:spLocks noGrp="1"/>
          </p:cNvSpPr>
          <p:nvPr>
            <p:ph type="title"/>
          </p:nvPr>
        </p:nvSpPr>
        <p:spPr>
          <a:xfrm>
            <a:off x="457200" y="731837"/>
            <a:ext cx="8229600" cy="639763"/>
          </a:xfrm>
        </p:spPr>
        <p:txBody>
          <a:bodyPr>
            <a:noAutofit/>
          </a:bodyPr>
          <a:lstStyle/>
          <a:p>
            <a:r>
              <a:rPr lang="en-GB" sz="3600" b="1" dirty="0"/>
              <a:t>Innovations in </a:t>
            </a:r>
            <a:r>
              <a:rPr lang="en-GB" sz="3600" b="1" dirty="0" err="1"/>
              <a:t>WRM</a:t>
            </a:r>
            <a:r>
              <a:rPr lang="en-GB" sz="3600" b="1" dirty="0"/>
              <a:t> in Bulgaria</a:t>
            </a:r>
            <a:endParaRPr lang="bg-BG" sz="3600" b="1" dirty="0"/>
          </a:p>
        </p:txBody>
      </p:sp>
      <p:sp>
        <p:nvSpPr>
          <p:cNvPr id="3" name="Контейнер за съдържание 2">
            <a:extLst>
              <a:ext uri="{FF2B5EF4-FFF2-40B4-BE49-F238E27FC236}">
                <a16:creationId xmlns:a16="http://schemas.microsoft.com/office/drawing/2014/main" id="{F79031FE-0CD9-444F-9171-E3EE7B18A52A}"/>
              </a:ext>
            </a:extLst>
          </p:cNvPr>
          <p:cNvSpPr>
            <a:spLocks noGrp="1"/>
          </p:cNvSpPr>
          <p:nvPr>
            <p:ph idx="1"/>
          </p:nvPr>
        </p:nvSpPr>
        <p:spPr>
          <a:xfrm>
            <a:off x="457199" y="1371600"/>
            <a:ext cx="8455001" cy="4754564"/>
          </a:xfrm>
        </p:spPr>
        <p:txBody>
          <a:bodyPr>
            <a:noAutofit/>
          </a:bodyPr>
          <a:lstStyle/>
          <a:p>
            <a:pPr lvl="1">
              <a:buFont typeface="Wingdings" panose="05000000000000000000" pitchFamily="2" charset="2"/>
              <a:buChar char="Ø"/>
            </a:pPr>
            <a:r>
              <a:rPr lang="en-GB" sz="2400" dirty="0"/>
              <a:t>Irrigation</a:t>
            </a:r>
            <a:endParaRPr lang="en-GB" sz="2400" b="1" i="1" dirty="0"/>
          </a:p>
          <a:p>
            <a:pPr lvl="2">
              <a:buFont typeface="Wingdings" panose="05000000000000000000" pitchFamily="2" charset="2"/>
              <a:buChar char="ü"/>
            </a:pPr>
            <a:r>
              <a:rPr lang="en-GB" sz="2000" dirty="0"/>
              <a:t> Use of solar water pumps to abstract water</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Yes</a:t>
            </a:r>
            <a:r>
              <a:rPr lang="en-GB" sz="1800" dirty="0"/>
              <a:t>. Huge potential for development</a:t>
            </a:r>
          </a:p>
          <a:p>
            <a:pPr lvl="2">
              <a:buFont typeface="Wingdings" panose="05000000000000000000" pitchFamily="2" charset="2"/>
              <a:buChar char="ü"/>
            </a:pPr>
            <a:r>
              <a:rPr lang="en-GB" sz="2000" dirty="0"/>
              <a:t> Use of satellite images to detect irrigated areas</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Yes</a:t>
            </a:r>
            <a:r>
              <a:rPr lang="en-GB" sz="1800" dirty="0"/>
              <a:t>.</a:t>
            </a:r>
          </a:p>
          <a:p>
            <a:pPr lvl="3">
              <a:buFont typeface="Calibri" panose="020F0502020204030204" pitchFamily="34" charset="0"/>
              <a:buChar char="‒"/>
            </a:pPr>
            <a:r>
              <a:rPr lang="en-GB" sz="1800" dirty="0"/>
              <a:t>Too expensive to be done and… </a:t>
            </a:r>
            <a:r>
              <a:rPr lang="en-GB" sz="1800" i="1" dirty="0"/>
              <a:t>who cares</a:t>
            </a:r>
            <a:r>
              <a:rPr lang="en-GB" sz="1800" dirty="0"/>
              <a:t>?</a:t>
            </a:r>
          </a:p>
          <a:p>
            <a:pPr lvl="2">
              <a:buFont typeface="Wingdings" panose="05000000000000000000" pitchFamily="2" charset="2"/>
              <a:buChar char="ü"/>
            </a:pPr>
            <a:r>
              <a:rPr lang="en-GB" sz="2000" dirty="0"/>
              <a:t> Use of satellite to determine location, time and amount of irrigation</a:t>
            </a:r>
          </a:p>
          <a:p>
            <a:pPr lvl="3">
              <a:buFont typeface="Calibri" panose="020F0502020204030204" pitchFamily="34" charset="0"/>
              <a:buChar char="‒"/>
            </a:pPr>
            <a:r>
              <a:rPr lang="en-GB" sz="1800" dirty="0"/>
              <a:t>Is this an </a:t>
            </a:r>
            <a:r>
              <a:rPr lang="en-GB" sz="1800" b="1" dirty="0"/>
              <a:t>innovation</a:t>
            </a:r>
            <a:r>
              <a:rPr lang="en-GB" sz="1800" dirty="0"/>
              <a:t>?</a:t>
            </a:r>
          </a:p>
          <a:p>
            <a:pPr lvl="3">
              <a:buFont typeface="Calibri" panose="020F0502020204030204" pitchFamily="34" charset="0"/>
              <a:buChar char="‒"/>
            </a:pPr>
            <a:r>
              <a:rPr lang="en-GB" sz="1800" b="1" dirty="0"/>
              <a:t>Yes</a:t>
            </a:r>
            <a:r>
              <a:rPr lang="en-GB" sz="1800" dirty="0"/>
              <a:t>, but does it worth?</a:t>
            </a:r>
          </a:p>
          <a:p>
            <a:pPr lvl="3">
              <a:buFont typeface="Calibri" panose="020F0502020204030204" pitchFamily="34" charset="0"/>
              <a:buChar char="‒"/>
            </a:pPr>
            <a:r>
              <a:rPr lang="en-GB" sz="1800" dirty="0"/>
              <a:t>Excellent for large-scale irrigation systems (it would be good if it was possible during the Cold War – all the land belonged to state; </a:t>
            </a:r>
          </a:p>
          <a:p>
            <a:pPr lvl="3">
              <a:buFont typeface="Calibri" panose="020F0502020204030204" pitchFamily="34" charset="0"/>
              <a:buChar char="‒"/>
            </a:pPr>
            <a:r>
              <a:rPr lang="en-GB" sz="1800" dirty="0"/>
              <a:t>Useless now (small-scale private farms)</a:t>
            </a:r>
          </a:p>
        </p:txBody>
      </p:sp>
      <p:sp>
        <p:nvSpPr>
          <p:cNvPr id="4" name="Flowchart: Process 10">
            <a:extLst>
              <a:ext uri="{FF2B5EF4-FFF2-40B4-BE49-F238E27FC236}">
                <a16:creationId xmlns:a16="http://schemas.microsoft.com/office/drawing/2014/main" id="{C0036488-942B-43F8-9ADD-900EF58A4AA0}"/>
              </a:ext>
            </a:extLst>
          </p:cNvPr>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3">
            <a:extLst>
              <a:ext uri="{FF2B5EF4-FFF2-40B4-BE49-F238E27FC236}">
                <a16:creationId xmlns:a16="http://schemas.microsoft.com/office/drawing/2014/main" id="{795C9E37-518C-4C30-B948-423E36E456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6" name="Picture 5">
            <a:extLst>
              <a:ext uri="{FF2B5EF4-FFF2-40B4-BE49-F238E27FC236}">
                <a16:creationId xmlns:a16="http://schemas.microsoft.com/office/drawing/2014/main" id="{7DEA544B-41A3-41BB-A9A9-7BD4E721FB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a:extLst>
              <a:ext uri="{FF2B5EF4-FFF2-40B4-BE49-F238E27FC236}">
                <a16:creationId xmlns:a16="http://schemas.microsoft.com/office/drawing/2014/main" id="{5DED5E2D-D517-46E0-A818-601BA34B3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a:extLst>
              <a:ext uri="{FF2B5EF4-FFF2-40B4-BE49-F238E27FC236}">
                <a16:creationId xmlns:a16="http://schemas.microsoft.com/office/drawing/2014/main" id="{AD77A523-6774-4313-A966-AB710BDAEA6E}"/>
              </a:ext>
            </a:extLst>
          </p:cNvPr>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Tree>
    <p:extLst>
      <p:ext uri="{BB962C8B-B14F-4D97-AF65-F5344CB8AC3E}">
        <p14:creationId xmlns:p14="http://schemas.microsoft.com/office/powerpoint/2010/main" val="2669232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TotalTime>
  <Words>1447</Words>
  <Application>Microsoft Office PowerPoint</Application>
  <PresentationFormat>Презентация на цял екран (4:3)</PresentationFormat>
  <Paragraphs>169</Paragraphs>
  <Slides>14</Slides>
  <Notes>2</Notes>
  <HiddenSlides>0</HiddenSlides>
  <MMClips>0</MMClips>
  <ScaleCrop>false</ScaleCrop>
  <HeadingPairs>
    <vt:vector size="6" baseType="variant">
      <vt:variant>
        <vt:lpstr>Използвани шрифтове</vt:lpstr>
      </vt:variant>
      <vt:variant>
        <vt:i4>5</vt:i4>
      </vt:variant>
      <vt:variant>
        <vt:lpstr>Тема</vt:lpstr>
      </vt:variant>
      <vt:variant>
        <vt:i4>1</vt:i4>
      </vt:variant>
      <vt:variant>
        <vt:lpstr>Заглавия на слайдовете</vt:lpstr>
      </vt:variant>
      <vt:variant>
        <vt:i4>14</vt:i4>
      </vt:variant>
    </vt:vector>
  </HeadingPairs>
  <TitlesOfParts>
    <vt:vector size="20" baseType="lpstr">
      <vt:lpstr>Arial</vt:lpstr>
      <vt:lpstr>Calibri</vt:lpstr>
      <vt:lpstr>Calibri Light</vt:lpstr>
      <vt:lpstr>Fences</vt:lpstr>
      <vt:lpstr>Wingdings</vt:lpstr>
      <vt:lpstr>Office Theme</vt:lpstr>
      <vt:lpstr>Презентация на PowerPoint</vt:lpstr>
      <vt:lpstr>Innovations</vt:lpstr>
      <vt:lpstr>Water Resources Management</vt:lpstr>
      <vt:lpstr>Water Resources Management</vt:lpstr>
      <vt:lpstr>Innovations in WRM</vt:lpstr>
      <vt:lpstr>Innovations in WRM</vt:lpstr>
      <vt:lpstr>Innovations in WRM</vt:lpstr>
      <vt:lpstr>Innovations in WRM in Bulgaria</vt:lpstr>
      <vt:lpstr>Innovations in WRM in Bulgaria</vt:lpstr>
      <vt:lpstr>Innovations in WRM in Bulgaria</vt:lpstr>
      <vt:lpstr>Innovations in WRM in Bulgaria</vt:lpstr>
      <vt:lpstr>Innovations in WRM in Bulgaria</vt:lpstr>
      <vt:lpstr>EU and new Member States</vt:lpstr>
      <vt:lpstr>Презентация на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Petar Filkov</cp:lastModifiedBy>
  <cp:revision>56</cp:revision>
  <dcterms:created xsi:type="dcterms:W3CDTF">2006-08-16T00:00:00Z</dcterms:created>
  <dcterms:modified xsi:type="dcterms:W3CDTF">2019-05-08T19:43:46Z</dcterms:modified>
</cp:coreProperties>
</file>